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14401800"/>
  <p:notesSz cx="7102475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689174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137834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2067522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2756697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3445871" algn="l" defTabSz="1378348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4135045" algn="l" defTabSz="1378348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4824219" algn="l" defTabSz="1378348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5513393" algn="l" defTabSz="1378348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FF00"/>
    <a:srgbClr val="FFCCFF"/>
    <a:srgbClr val="00FFFF"/>
    <a:srgbClr val="00CCFF"/>
    <a:srgbClr val="CCECFF"/>
    <a:srgbClr val="3399FF"/>
    <a:srgbClr val="FF99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366" y="1488"/>
      </p:cViewPr>
      <p:guideLst>
        <p:guide orient="horz" pos="4537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519" cy="511649"/>
          </a:xfrm>
          <a:prstGeom prst="rect">
            <a:avLst/>
          </a:prstGeom>
        </p:spPr>
        <p:txBody>
          <a:bodyPr vert="horz" lIns="94653" tIns="47326" rIns="94653" bIns="4732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301" y="0"/>
            <a:ext cx="3077519" cy="511649"/>
          </a:xfrm>
          <a:prstGeom prst="rect">
            <a:avLst/>
          </a:prstGeom>
        </p:spPr>
        <p:txBody>
          <a:bodyPr vert="horz" lIns="94653" tIns="47326" rIns="94653" bIns="47326" rtlCol="0"/>
          <a:lstStyle>
            <a:lvl1pPr algn="r">
              <a:defRPr sz="1200"/>
            </a:lvl1pPr>
          </a:lstStyle>
          <a:p>
            <a:fld id="{EB6FACD3-19C6-4591-AD10-5BB0A571CD6C}" type="datetimeFigureOut">
              <a:rPr kumimoji="1" lang="ja-JP" altLang="en-US" smtClean="0"/>
              <a:t>2016/5/26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8213" y="768350"/>
            <a:ext cx="268605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53" tIns="47326" rIns="94653" bIns="4732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580" y="4861482"/>
            <a:ext cx="5681317" cy="4604841"/>
          </a:xfrm>
          <a:prstGeom prst="rect">
            <a:avLst/>
          </a:prstGeom>
        </p:spPr>
        <p:txBody>
          <a:bodyPr vert="horz" lIns="94653" tIns="47326" rIns="94653" bIns="4732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331"/>
            <a:ext cx="3077519" cy="511648"/>
          </a:xfrm>
          <a:prstGeom prst="rect">
            <a:avLst/>
          </a:prstGeom>
        </p:spPr>
        <p:txBody>
          <a:bodyPr vert="horz" lIns="94653" tIns="47326" rIns="94653" bIns="4732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301" y="9721331"/>
            <a:ext cx="3077519" cy="511648"/>
          </a:xfrm>
          <a:prstGeom prst="rect">
            <a:avLst/>
          </a:prstGeom>
        </p:spPr>
        <p:txBody>
          <a:bodyPr vert="horz" lIns="94653" tIns="47326" rIns="94653" bIns="47326" rtlCol="0" anchor="b"/>
          <a:lstStyle>
            <a:lvl1pPr algn="r">
              <a:defRPr sz="1200"/>
            </a:lvl1pPr>
          </a:lstStyle>
          <a:p>
            <a:fld id="{EDF6AE64-A8DF-43EE-938D-A492650782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1302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7834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689174" algn="l" defTabSz="137834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1378348" algn="l" defTabSz="137834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2067522" algn="l" defTabSz="137834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2756697" algn="l" defTabSz="137834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3445871" algn="l" defTabSz="137834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4135045" algn="l" defTabSz="137834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4824219" algn="l" defTabSz="137834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5513393" algn="l" defTabSz="137834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6048" y="4473060"/>
            <a:ext cx="8568531" cy="308788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12094" y="8161021"/>
            <a:ext cx="7056438" cy="3680459"/>
          </a:xfrm>
        </p:spPr>
        <p:txBody>
          <a:bodyPr/>
          <a:lstStyle>
            <a:lvl1pPr marL="0" indent="0" algn="ctr">
              <a:buNone/>
              <a:defRPr/>
            </a:lvl1pPr>
            <a:lvl2pPr marL="689174" indent="0" algn="ctr">
              <a:buNone/>
              <a:defRPr/>
            </a:lvl2pPr>
            <a:lvl3pPr marL="1378348" indent="0" algn="ctr">
              <a:buNone/>
              <a:defRPr/>
            </a:lvl3pPr>
            <a:lvl4pPr marL="2067522" indent="0" algn="ctr">
              <a:buNone/>
              <a:defRPr/>
            </a:lvl4pPr>
            <a:lvl5pPr marL="2756697" indent="0" algn="ctr">
              <a:buNone/>
              <a:defRPr/>
            </a:lvl5pPr>
            <a:lvl6pPr marL="3445871" indent="0" algn="ctr">
              <a:buNone/>
              <a:defRPr/>
            </a:lvl6pPr>
            <a:lvl7pPr marL="4135045" indent="0" algn="ctr">
              <a:buNone/>
              <a:defRPr/>
            </a:lvl7pPr>
            <a:lvl8pPr marL="4824219" indent="0" algn="ctr">
              <a:buNone/>
              <a:defRPr/>
            </a:lvl8pPr>
            <a:lvl9pPr marL="5513393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692686-760F-4BA6-B1C9-64DCDE0E098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9639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AF516A-DD5A-4516-82A9-C12F910C868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317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08454" y="577574"/>
            <a:ext cx="2268141" cy="12286536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04031" y="577574"/>
            <a:ext cx="6580408" cy="1228653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294146-CC9C-47DE-A31B-FB02CA59AF2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07876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974FFD-8B1A-48F6-AA7E-B115CD55A83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5691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5718" y="9253657"/>
            <a:ext cx="8568531" cy="2860358"/>
          </a:xfrm>
        </p:spPr>
        <p:txBody>
          <a:bodyPr anchor="t"/>
          <a:lstStyle>
            <a:lvl1pPr algn="l">
              <a:defRPr sz="6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95718" y="6103264"/>
            <a:ext cx="8568531" cy="3150394"/>
          </a:xfrm>
        </p:spPr>
        <p:txBody>
          <a:bodyPr anchor="b"/>
          <a:lstStyle>
            <a:lvl1pPr marL="0" indent="0">
              <a:buNone/>
              <a:defRPr sz="3000"/>
            </a:lvl1pPr>
            <a:lvl2pPr marL="689174" indent="0">
              <a:buNone/>
              <a:defRPr sz="2700"/>
            </a:lvl2pPr>
            <a:lvl3pPr marL="1378348" indent="0">
              <a:buNone/>
              <a:defRPr sz="2400"/>
            </a:lvl3pPr>
            <a:lvl4pPr marL="2067522" indent="0">
              <a:buNone/>
              <a:defRPr sz="2200"/>
            </a:lvl4pPr>
            <a:lvl5pPr marL="2756697" indent="0">
              <a:buNone/>
              <a:defRPr sz="2200"/>
            </a:lvl5pPr>
            <a:lvl6pPr marL="3445871" indent="0">
              <a:buNone/>
              <a:defRPr sz="2200"/>
            </a:lvl6pPr>
            <a:lvl7pPr marL="4135045" indent="0">
              <a:buNone/>
              <a:defRPr sz="2200"/>
            </a:lvl7pPr>
            <a:lvl8pPr marL="4824219" indent="0">
              <a:buNone/>
              <a:defRPr sz="2200"/>
            </a:lvl8pPr>
            <a:lvl9pPr marL="5513393" indent="0">
              <a:buNone/>
              <a:defRPr sz="2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459EBD-D7D4-4629-A4C1-86690AF396D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00717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04031" y="3360421"/>
            <a:ext cx="4424274" cy="9503688"/>
          </a:xfrm>
        </p:spPr>
        <p:txBody>
          <a:bodyPr/>
          <a:lstStyle>
            <a:lvl1pPr>
              <a:defRPr sz="4200"/>
            </a:lvl1pPr>
            <a:lvl2pPr>
              <a:defRPr sz="37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52320" y="3360421"/>
            <a:ext cx="4424274" cy="9503688"/>
          </a:xfrm>
        </p:spPr>
        <p:txBody>
          <a:bodyPr/>
          <a:lstStyle>
            <a:lvl1pPr>
              <a:defRPr sz="4200"/>
            </a:lvl1pPr>
            <a:lvl2pPr>
              <a:defRPr sz="37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BFC56E-A097-4D36-B421-09BCAAD8634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57274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04032" y="3222906"/>
            <a:ext cx="4454610" cy="1345168"/>
          </a:xfrm>
        </p:spPr>
        <p:txBody>
          <a:bodyPr anchor="b"/>
          <a:lstStyle>
            <a:lvl1pPr marL="0" indent="0">
              <a:buNone/>
              <a:defRPr sz="3700" b="1"/>
            </a:lvl1pPr>
            <a:lvl2pPr marL="689174" indent="0">
              <a:buNone/>
              <a:defRPr sz="3000" b="1"/>
            </a:lvl2pPr>
            <a:lvl3pPr marL="1378348" indent="0">
              <a:buNone/>
              <a:defRPr sz="2700" b="1"/>
            </a:lvl3pPr>
            <a:lvl4pPr marL="2067522" indent="0">
              <a:buNone/>
              <a:defRPr sz="2400" b="1"/>
            </a:lvl4pPr>
            <a:lvl5pPr marL="2756697" indent="0">
              <a:buNone/>
              <a:defRPr sz="2400" b="1"/>
            </a:lvl5pPr>
            <a:lvl6pPr marL="3445871" indent="0">
              <a:buNone/>
              <a:defRPr sz="2400" b="1"/>
            </a:lvl6pPr>
            <a:lvl7pPr marL="4135045" indent="0">
              <a:buNone/>
              <a:defRPr sz="2400" b="1"/>
            </a:lvl7pPr>
            <a:lvl8pPr marL="4824219" indent="0">
              <a:buNone/>
              <a:defRPr sz="2400" b="1"/>
            </a:lvl8pPr>
            <a:lvl9pPr marL="5513393" indent="0">
              <a:buNone/>
              <a:defRPr sz="24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4032" y="4568074"/>
            <a:ext cx="4454610" cy="8296037"/>
          </a:xfrm>
        </p:spPr>
        <p:txBody>
          <a:bodyPr/>
          <a:lstStyle>
            <a:lvl1pPr>
              <a:defRPr sz="37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121987" y="3222906"/>
            <a:ext cx="4454609" cy="1345168"/>
          </a:xfrm>
        </p:spPr>
        <p:txBody>
          <a:bodyPr anchor="b"/>
          <a:lstStyle>
            <a:lvl1pPr marL="0" indent="0">
              <a:buNone/>
              <a:defRPr sz="3700" b="1"/>
            </a:lvl1pPr>
            <a:lvl2pPr marL="689174" indent="0">
              <a:buNone/>
              <a:defRPr sz="3000" b="1"/>
            </a:lvl2pPr>
            <a:lvl3pPr marL="1378348" indent="0">
              <a:buNone/>
              <a:defRPr sz="2700" b="1"/>
            </a:lvl3pPr>
            <a:lvl4pPr marL="2067522" indent="0">
              <a:buNone/>
              <a:defRPr sz="2400" b="1"/>
            </a:lvl4pPr>
            <a:lvl5pPr marL="2756697" indent="0">
              <a:buNone/>
              <a:defRPr sz="2400" b="1"/>
            </a:lvl5pPr>
            <a:lvl6pPr marL="3445871" indent="0">
              <a:buNone/>
              <a:defRPr sz="2400" b="1"/>
            </a:lvl6pPr>
            <a:lvl7pPr marL="4135045" indent="0">
              <a:buNone/>
              <a:defRPr sz="2400" b="1"/>
            </a:lvl7pPr>
            <a:lvl8pPr marL="4824219" indent="0">
              <a:buNone/>
              <a:defRPr sz="2400" b="1"/>
            </a:lvl8pPr>
            <a:lvl9pPr marL="5513393" indent="0">
              <a:buNone/>
              <a:defRPr sz="24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121987" y="4568074"/>
            <a:ext cx="4454609" cy="8296037"/>
          </a:xfrm>
        </p:spPr>
        <p:txBody>
          <a:bodyPr/>
          <a:lstStyle>
            <a:lvl1pPr>
              <a:defRPr sz="37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B7DD56-4C1A-4D6C-8A7C-EE02007D544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64578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9BAC54-FBDF-46F0-87C3-2DBF900A01E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5061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6BE8D1-2360-41EB-BFF0-653ED6E8BB0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5979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033" y="572572"/>
            <a:ext cx="3315873" cy="2440305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41246" y="572572"/>
            <a:ext cx="5635349" cy="1229153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7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04033" y="3012877"/>
            <a:ext cx="3315873" cy="9851232"/>
          </a:xfrm>
        </p:spPr>
        <p:txBody>
          <a:bodyPr/>
          <a:lstStyle>
            <a:lvl1pPr marL="0" indent="0">
              <a:buNone/>
              <a:defRPr sz="2200"/>
            </a:lvl1pPr>
            <a:lvl2pPr marL="689174" indent="0">
              <a:buNone/>
              <a:defRPr sz="1800"/>
            </a:lvl2pPr>
            <a:lvl3pPr marL="1378348" indent="0">
              <a:buNone/>
              <a:defRPr sz="1500"/>
            </a:lvl3pPr>
            <a:lvl4pPr marL="2067522" indent="0">
              <a:buNone/>
              <a:defRPr sz="1400"/>
            </a:lvl4pPr>
            <a:lvl5pPr marL="2756697" indent="0">
              <a:buNone/>
              <a:defRPr sz="1400"/>
            </a:lvl5pPr>
            <a:lvl6pPr marL="3445871" indent="0">
              <a:buNone/>
              <a:defRPr sz="1400"/>
            </a:lvl6pPr>
            <a:lvl7pPr marL="4135045" indent="0">
              <a:buNone/>
              <a:defRPr sz="1400"/>
            </a:lvl7pPr>
            <a:lvl8pPr marL="4824219" indent="0">
              <a:buNone/>
              <a:defRPr sz="1400"/>
            </a:lvl8pPr>
            <a:lvl9pPr marL="5513393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9D927B-C54A-43CF-B1AE-833C59E7DB7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44320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76457" y="10081261"/>
            <a:ext cx="6048375" cy="1190149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76457" y="1287663"/>
            <a:ext cx="6048375" cy="8641080"/>
          </a:xfrm>
        </p:spPr>
        <p:txBody>
          <a:bodyPr/>
          <a:lstStyle>
            <a:lvl1pPr marL="0" indent="0">
              <a:buNone/>
              <a:defRPr sz="4800"/>
            </a:lvl1pPr>
            <a:lvl2pPr marL="689174" indent="0">
              <a:buNone/>
              <a:defRPr sz="4200"/>
            </a:lvl2pPr>
            <a:lvl3pPr marL="1378348" indent="0">
              <a:buNone/>
              <a:defRPr sz="3700"/>
            </a:lvl3pPr>
            <a:lvl4pPr marL="2067522" indent="0">
              <a:buNone/>
              <a:defRPr sz="3000"/>
            </a:lvl4pPr>
            <a:lvl5pPr marL="2756697" indent="0">
              <a:buNone/>
              <a:defRPr sz="3000"/>
            </a:lvl5pPr>
            <a:lvl6pPr marL="3445871" indent="0">
              <a:buNone/>
              <a:defRPr sz="3000"/>
            </a:lvl6pPr>
            <a:lvl7pPr marL="4135045" indent="0">
              <a:buNone/>
              <a:defRPr sz="3000"/>
            </a:lvl7pPr>
            <a:lvl8pPr marL="4824219" indent="0">
              <a:buNone/>
              <a:defRPr sz="3000"/>
            </a:lvl8pPr>
            <a:lvl9pPr marL="5513393" indent="0">
              <a:buNone/>
              <a:defRPr sz="3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76457" y="11271409"/>
            <a:ext cx="6048375" cy="1690211"/>
          </a:xfrm>
        </p:spPr>
        <p:txBody>
          <a:bodyPr/>
          <a:lstStyle>
            <a:lvl1pPr marL="0" indent="0">
              <a:buNone/>
              <a:defRPr sz="2200"/>
            </a:lvl1pPr>
            <a:lvl2pPr marL="689174" indent="0">
              <a:buNone/>
              <a:defRPr sz="1800"/>
            </a:lvl2pPr>
            <a:lvl3pPr marL="1378348" indent="0">
              <a:buNone/>
              <a:defRPr sz="1500"/>
            </a:lvl3pPr>
            <a:lvl4pPr marL="2067522" indent="0">
              <a:buNone/>
              <a:defRPr sz="1400"/>
            </a:lvl4pPr>
            <a:lvl5pPr marL="2756697" indent="0">
              <a:buNone/>
              <a:defRPr sz="1400"/>
            </a:lvl5pPr>
            <a:lvl6pPr marL="3445871" indent="0">
              <a:buNone/>
              <a:defRPr sz="1400"/>
            </a:lvl6pPr>
            <a:lvl7pPr marL="4135045" indent="0">
              <a:buNone/>
              <a:defRPr sz="1400"/>
            </a:lvl7pPr>
            <a:lvl8pPr marL="4824219" indent="0">
              <a:buNone/>
              <a:defRPr sz="1400"/>
            </a:lvl8pPr>
            <a:lvl9pPr marL="5513393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B8DCC4-B2C0-4FAC-8AF0-4F288A0A312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14444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4032" y="577573"/>
            <a:ext cx="9072563" cy="240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7835" tIns="68917" rIns="137835" bIns="689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4032" y="3360421"/>
            <a:ext cx="9072563" cy="950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7835" tIns="68917" rIns="137835" bIns="689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4031" y="13114139"/>
            <a:ext cx="2352146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7835" tIns="68917" rIns="137835" bIns="68917" numCol="1" anchor="t" anchorCtr="0" compatLnSpc="1">
            <a:prstTxWarp prst="textNoShape">
              <a:avLst/>
            </a:prstTxWarp>
          </a:bodyPr>
          <a:lstStyle>
            <a:lvl1pPr>
              <a:defRPr sz="2200"/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4214" y="13114139"/>
            <a:ext cx="3192198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7835" tIns="68917" rIns="137835" bIns="68917" numCol="1" anchor="t" anchorCtr="0" compatLnSpc="1">
            <a:prstTxWarp prst="textNoShape">
              <a:avLst/>
            </a:prstTxWarp>
          </a:bodyPr>
          <a:lstStyle>
            <a:lvl1pPr algn="ctr">
              <a:defRPr sz="22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4448" y="13114139"/>
            <a:ext cx="2352146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7835" tIns="68917" rIns="137835" bIns="68917" numCol="1" anchor="t" anchorCtr="0" compatLnSpc="1">
            <a:prstTxWarp prst="textNoShape">
              <a:avLst/>
            </a:prstTxWarp>
          </a:bodyPr>
          <a:lstStyle>
            <a:lvl1pPr algn="r">
              <a:defRPr sz="2200"/>
            </a:lvl1pPr>
          </a:lstStyle>
          <a:p>
            <a:fld id="{9AEEEC7F-AA3E-4B7E-8631-39966CDBC6F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67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6700">
          <a:solidFill>
            <a:schemeClr val="tx2"/>
          </a:solidFill>
          <a:latin typeface="Arial" pitchFamily="34" charset="0"/>
          <a:ea typeface="ＭＳ Ｐゴシック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6700">
          <a:solidFill>
            <a:schemeClr val="tx2"/>
          </a:solidFill>
          <a:latin typeface="Arial" pitchFamily="34" charset="0"/>
          <a:ea typeface="ＭＳ Ｐゴシック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6700">
          <a:solidFill>
            <a:schemeClr val="tx2"/>
          </a:solidFill>
          <a:latin typeface="Arial" pitchFamily="34" charset="0"/>
          <a:ea typeface="ＭＳ Ｐゴシック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6700">
          <a:solidFill>
            <a:schemeClr val="tx2"/>
          </a:solidFill>
          <a:latin typeface="Arial" pitchFamily="34" charset="0"/>
          <a:ea typeface="ＭＳ Ｐゴシック" pitchFamily="50" charset="-128"/>
        </a:defRPr>
      </a:lvl5pPr>
      <a:lvl6pPr marL="689174" algn="ctr" rtl="0" fontAlgn="base">
        <a:spcBef>
          <a:spcPct val="0"/>
        </a:spcBef>
        <a:spcAft>
          <a:spcPct val="0"/>
        </a:spcAft>
        <a:defRPr kumimoji="1" sz="6700">
          <a:solidFill>
            <a:schemeClr val="tx2"/>
          </a:solidFill>
          <a:latin typeface="Arial" pitchFamily="34" charset="0"/>
          <a:ea typeface="ＭＳ Ｐゴシック" pitchFamily="50" charset="-128"/>
        </a:defRPr>
      </a:lvl6pPr>
      <a:lvl7pPr marL="1378348" algn="ctr" rtl="0" fontAlgn="base">
        <a:spcBef>
          <a:spcPct val="0"/>
        </a:spcBef>
        <a:spcAft>
          <a:spcPct val="0"/>
        </a:spcAft>
        <a:defRPr kumimoji="1" sz="6700">
          <a:solidFill>
            <a:schemeClr val="tx2"/>
          </a:solidFill>
          <a:latin typeface="Arial" pitchFamily="34" charset="0"/>
          <a:ea typeface="ＭＳ Ｐゴシック" pitchFamily="50" charset="-128"/>
        </a:defRPr>
      </a:lvl7pPr>
      <a:lvl8pPr marL="2067522" algn="ctr" rtl="0" fontAlgn="base">
        <a:spcBef>
          <a:spcPct val="0"/>
        </a:spcBef>
        <a:spcAft>
          <a:spcPct val="0"/>
        </a:spcAft>
        <a:defRPr kumimoji="1" sz="6700">
          <a:solidFill>
            <a:schemeClr val="tx2"/>
          </a:solidFill>
          <a:latin typeface="Arial" pitchFamily="34" charset="0"/>
          <a:ea typeface="ＭＳ Ｐゴシック" pitchFamily="50" charset="-128"/>
        </a:defRPr>
      </a:lvl8pPr>
      <a:lvl9pPr marL="2756697" algn="ctr" rtl="0" fontAlgn="base">
        <a:spcBef>
          <a:spcPct val="0"/>
        </a:spcBef>
        <a:spcAft>
          <a:spcPct val="0"/>
        </a:spcAft>
        <a:defRPr kumimoji="1" sz="6700">
          <a:solidFill>
            <a:schemeClr val="tx2"/>
          </a:solidFill>
          <a:latin typeface="Arial" pitchFamily="34" charset="0"/>
          <a:ea typeface="ＭＳ Ｐゴシック" pitchFamily="50" charset="-128"/>
        </a:defRPr>
      </a:lvl9pPr>
    </p:titleStyle>
    <p:bodyStyle>
      <a:lvl1pPr marL="516881" indent="-516881" algn="l" rtl="0" fontAlgn="base">
        <a:spcBef>
          <a:spcPct val="20000"/>
        </a:spcBef>
        <a:spcAft>
          <a:spcPct val="0"/>
        </a:spcAft>
        <a:buChar char="•"/>
        <a:defRPr kumimoji="1" sz="4800">
          <a:solidFill>
            <a:schemeClr val="tx1"/>
          </a:solidFill>
          <a:latin typeface="+mn-lt"/>
          <a:ea typeface="+mn-ea"/>
          <a:cs typeface="+mn-cs"/>
        </a:defRPr>
      </a:lvl1pPr>
      <a:lvl2pPr marL="1119908" indent="-430734" algn="l" rtl="0" fontAlgn="base">
        <a:spcBef>
          <a:spcPct val="20000"/>
        </a:spcBef>
        <a:spcAft>
          <a:spcPct val="0"/>
        </a:spcAft>
        <a:buChar char="–"/>
        <a:defRPr kumimoji="1" sz="4200">
          <a:solidFill>
            <a:schemeClr val="tx1"/>
          </a:solidFill>
          <a:latin typeface="+mn-lt"/>
          <a:ea typeface="+mn-ea"/>
        </a:defRPr>
      </a:lvl2pPr>
      <a:lvl3pPr marL="1722935" indent="-344587" algn="l" rtl="0" fontAlgn="base">
        <a:spcBef>
          <a:spcPct val="20000"/>
        </a:spcBef>
        <a:spcAft>
          <a:spcPct val="0"/>
        </a:spcAft>
        <a:buChar char="•"/>
        <a:defRPr kumimoji="1" sz="3700">
          <a:solidFill>
            <a:schemeClr val="tx1"/>
          </a:solidFill>
          <a:latin typeface="+mn-lt"/>
          <a:ea typeface="+mn-ea"/>
        </a:defRPr>
      </a:lvl3pPr>
      <a:lvl4pPr marL="2412109" indent="-344587" algn="l" rtl="0" fontAlgn="base">
        <a:spcBef>
          <a:spcPct val="20000"/>
        </a:spcBef>
        <a:spcAft>
          <a:spcPct val="0"/>
        </a:spcAft>
        <a:buChar char="–"/>
        <a:defRPr kumimoji="1" sz="3000">
          <a:solidFill>
            <a:schemeClr val="tx1"/>
          </a:solidFill>
          <a:latin typeface="+mn-lt"/>
          <a:ea typeface="+mn-ea"/>
        </a:defRPr>
      </a:lvl4pPr>
      <a:lvl5pPr marL="3101284" indent="-344587" algn="l" rtl="0" fontAlgn="base">
        <a:spcBef>
          <a:spcPct val="20000"/>
        </a:spcBef>
        <a:spcAft>
          <a:spcPct val="0"/>
        </a:spcAft>
        <a:buChar char="»"/>
        <a:defRPr kumimoji="1" sz="3000">
          <a:solidFill>
            <a:schemeClr val="tx1"/>
          </a:solidFill>
          <a:latin typeface="+mn-lt"/>
          <a:ea typeface="+mn-ea"/>
        </a:defRPr>
      </a:lvl5pPr>
      <a:lvl6pPr marL="3790458" indent="-344587" algn="l" rtl="0" fontAlgn="base">
        <a:spcBef>
          <a:spcPct val="20000"/>
        </a:spcBef>
        <a:spcAft>
          <a:spcPct val="0"/>
        </a:spcAft>
        <a:buChar char="»"/>
        <a:defRPr kumimoji="1" sz="3000">
          <a:solidFill>
            <a:schemeClr val="tx1"/>
          </a:solidFill>
          <a:latin typeface="+mn-lt"/>
          <a:ea typeface="+mn-ea"/>
        </a:defRPr>
      </a:lvl6pPr>
      <a:lvl7pPr marL="4479632" indent="-344587" algn="l" rtl="0" fontAlgn="base">
        <a:spcBef>
          <a:spcPct val="20000"/>
        </a:spcBef>
        <a:spcAft>
          <a:spcPct val="0"/>
        </a:spcAft>
        <a:buChar char="»"/>
        <a:defRPr kumimoji="1" sz="3000">
          <a:solidFill>
            <a:schemeClr val="tx1"/>
          </a:solidFill>
          <a:latin typeface="+mn-lt"/>
          <a:ea typeface="+mn-ea"/>
        </a:defRPr>
      </a:lvl7pPr>
      <a:lvl8pPr marL="5168806" indent="-344587" algn="l" rtl="0" fontAlgn="base">
        <a:spcBef>
          <a:spcPct val="20000"/>
        </a:spcBef>
        <a:spcAft>
          <a:spcPct val="0"/>
        </a:spcAft>
        <a:buChar char="»"/>
        <a:defRPr kumimoji="1" sz="3000">
          <a:solidFill>
            <a:schemeClr val="tx1"/>
          </a:solidFill>
          <a:latin typeface="+mn-lt"/>
          <a:ea typeface="+mn-ea"/>
        </a:defRPr>
      </a:lvl8pPr>
      <a:lvl9pPr marL="5857980" indent="-344587" algn="l" rtl="0" fontAlgn="base">
        <a:spcBef>
          <a:spcPct val="20000"/>
        </a:spcBef>
        <a:spcAft>
          <a:spcPct val="0"/>
        </a:spcAft>
        <a:buChar char="»"/>
        <a:defRPr kumimoji="1" sz="3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1378348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9174" algn="l" defTabSz="1378348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8348" algn="l" defTabSz="1378348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67522" algn="l" defTabSz="1378348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56697" algn="l" defTabSz="1378348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45871" algn="l" defTabSz="1378348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35045" algn="l" defTabSz="1378348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24219" algn="l" defTabSz="1378348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513393" algn="l" defTabSz="1378348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439" t="14530" r="10130" b="24379"/>
          <a:stretch/>
        </p:blipFill>
        <p:spPr>
          <a:xfrm>
            <a:off x="3024088" y="11003127"/>
            <a:ext cx="2970401" cy="1742389"/>
          </a:xfrm>
          <a:prstGeom prst="rect">
            <a:avLst/>
          </a:prstGeom>
        </p:spPr>
      </p:pic>
      <p:pic>
        <p:nvPicPr>
          <p:cNvPr id="40" name="図 3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010081"/>
            <a:ext cx="10080625" cy="6393261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503808" y="8510137"/>
            <a:ext cx="856759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旅程</a:t>
            </a:r>
            <a:r>
              <a:rPr lang="ja-JP" altLang="en-US" dirty="0"/>
              <a:t>	</a:t>
            </a:r>
          </a:p>
          <a:p>
            <a:r>
              <a:rPr lang="ja-JP" altLang="en-US" dirty="0" smtClean="0">
                <a:solidFill>
                  <a:srgbClr val="0066FF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◆７月３０日</a:t>
            </a:r>
            <a:r>
              <a:rPr lang="en-US" altLang="ja-JP" dirty="0">
                <a:solidFill>
                  <a:srgbClr val="0066FF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(</a:t>
            </a:r>
            <a:r>
              <a:rPr lang="ja-JP" altLang="en-US" dirty="0">
                <a:solidFill>
                  <a:srgbClr val="0066FF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土</a:t>
            </a:r>
            <a:r>
              <a:rPr lang="en-US" altLang="ja-JP" dirty="0">
                <a:solidFill>
                  <a:srgbClr val="0066FF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)</a:t>
            </a:r>
          </a:p>
          <a:p>
            <a:r>
              <a:rPr lang="en-US" altLang="ja-JP" dirty="0"/>
              <a:t>10:00	</a:t>
            </a:r>
            <a:r>
              <a:rPr lang="ja-JP" altLang="en-US" dirty="0"/>
              <a:t>ＪＲ盛岡駅集</a:t>
            </a:r>
            <a:r>
              <a:rPr lang="ja-JP" altLang="en-US" dirty="0" smtClean="0"/>
              <a:t>合</a:t>
            </a:r>
            <a:r>
              <a:rPr lang="ja-JP" altLang="en-US" sz="1400" dirty="0" smtClean="0"/>
              <a:t>（</a:t>
            </a:r>
            <a:r>
              <a:rPr lang="ja-JP" altLang="en-US" sz="1400" dirty="0"/>
              <a:t>盛岡駅西口バスターミナル）</a:t>
            </a:r>
          </a:p>
          <a:p>
            <a:r>
              <a:rPr lang="ja-JP" altLang="en-US" dirty="0"/>
              <a:t>      </a:t>
            </a:r>
            <a:r>
              <a:rPr lang="ja-JP" altLang="en-US" dirty="0" smtClean="0"/>
              <a:t>  　　　貸</a:t>
            </a:r>
            <a:r>
              <a:rPr lang="ja-JP" altLang="en-US" dirty="0"/>
              <a:t>切バスに乗車し出発。</a:t>
            </a:r>
          </a:p>
          <a:p>
            <a:r>
              <a:rPr lang="en-US" altLang="ja-JP" dirty="0"/>
              <a:t>12:30</a:t>
            </a:r>
            <a:r>
              <a:rPr lang="ja-JP" altLang="en-US" dirty="0"/>
              <a:t>～	</a:t>
            </a:r>
            <a:r>
              <a:rPr lang="ja-JP" altLang="en-US" dirty="0" smtClean="0"/>
              <a:t>陸前高田市到着。視察等。</a:t>
            </a:r>
            <a:endParaRPr lang="ja-JP" altLang="en-US" dirty="0"/>
          </a:p>
          <a:p>
            <a:r>
              <a:rPr lang="en-US" altLang="ja-JP" dirty="0" smtClean="0"/>
              <a:t>16:00</a:t>
            </a:r>
            <a:r>
              <a:rPr lang="ja-JP" altLang="en-US" dirty="0"/>
              <a:t>～	</a:t>
            </a:r>
            <a:r>
              <a:rPr lang="ja-JP" altLang="en-US" dirty="0" smtClean="0"/>
              <a:t>大船渡市到着。視察･交流研修。</a:t>
            </a:r>
            <a:endParaRPr lang="ja-JP" altLang="en-US" dirty="0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59792" y="144116"/>
            <a:ext cx="2451335" cy="448806"/>
          </a:xfrm>
          <a:prstGeom prst="rect">
            <a:avLst/>
          </a:prstGeom>
          <a:solidFill>
            <a:srgbClr val="FF0000"/>
          </a:solidFill>
          <a:ln>
            <a:noFill/>
          </a:ln>
          <a:extLst/>
        </p:spPr>
        <p:txBody>
          <a:bodyPr lIns="111991" tIns="13401" rIns="111991" bIns="13401" anchor="ctr"/>
          <a:lstStyle/>
          <a:p>
            <a:pPr algn="ctr"/>
            <a:r>
              <a:rPr lang="ja-JP" altLang="en-US" sz="30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薬</a:t>
            </a:r>
            <a:r>
              <a:rPr lang="ja-JP" altLang="en-US" sz="3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学生限定</a:t>
            </a:r>
            <a:r>
              <a:rPr lang="en-US" altLang="ja-JP" sz="30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!!</a:t>
            </a:r>
            <a:endParaRPr lang="en-US" altLang="ja-JP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59737" y="669619"/>
            <a:ext cx="9637302" cy="3122901"/>
          </a:xfrm>
          <a:prstGeom prst="rect">
            <a:avLst/>
          </a:prstGeom>
          <a:noFill/>
          <a:ln w="25400" cmpd="sng">
            <a:noFill/>
          </a:ln>
          <a:extLst/>
        </p:spPr>
        <p:txBody>
          <a:bodyPr lIns="111991" tIns="13401" rIns="111991" bIns="13401"/>
          <a:lstStyle/>
          <a:p>
            <a:pPr>
              <a:lnSpc>
                <a:spcPts val="9300"/>
              </a:lnSpc>
            </a:pPr>
            <a:r>
              <a:rPr lang="ja-JP" altLang="en-US" sz="8800" b="1" i="1" dirty="0" smtClean="0">
                <a:ln w="28575"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被</a:t>
            </a:r>
            <a:r>
              <a:rPr lang="ja-JP" altLang="en-US" sz="8800" b="1" i="1" dirty="0">
                <a:ln w="28575"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災地薬剤師との</a:t>
            </a:r>
            <a:endParaRPr lang="en-US" altLang="ja-JP" sz="8800" b="1" i="1" dirty="0">
              <a:ln w="28575">
                <a:solidFill>
                  <a:schemeClr val="bg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9300"/>
              </a:lnSpc>
            </a:pPr>
            <a:r>
              <a:rPr lang="ja-JP" altLang="en-US" sz="8800" b="1" i="1" dirty="0">
                <a:ln w="28575"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交流バスツ</a:t>
            </a:r>
            <a:r>
              <a:rPr lang="ja-JP" altLang="en-US" sz="8800" b="1" i="1" dirty="0" smtClean="0">
                <a:ln w="28575"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アー</a:t>
            </a:r>
            <a:endParaRPr lang="ja-JP" altLang="en-US" sz="8800" b="1" i="1" dirty="0">
              <a:ln w="28575">
                <a:solidFill>
                  <a:schemeClr val="bg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ja-JP" altLang="en-US" sz="1500" b="1" dirty="0">
              <a:ln w="25400"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itchFamily="50" charset="-128"/>
              <a:ea typeface="HGP創英角ﾎﾟｯﾌﾟ体" pitchFamily="50" charset="-128"/>
            </a:endParaRPr>
          </a:p>
          <a:p>
            <a:r>
              <a:rPr lang="ja-JP" altLang="en-US" sz="2400" b="1" dirty="0" smtClean="0">
                <a:ln w="25400"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ﾎﾟｯﾌﾟ体" pitchFamily="50" charset="-128"/>
              </a:rPr>
              <a:t>　　</a:t>
            </a:r>
            <a:r>
              <a:rPr lang="ja-JP" altLang="en-US" sz="2400" dirty="0" smtClean="0">
                <a:ln w="12700">
                  <a:solidFill>
                    <a:schemeClr val="bg1"/>
                  </a:solidFill>
                </a:ln>
                <a:solidFill>
                  <a:schemeClr val="bg1"/>
                </a:solidFill>
                <a:latin typeface="+mj-ea"/>
                <a:ea typeface="+mj-ea"/>
              </a:rPr>
              <a:t>被災地の「今」を五感で感じて、薬剤師と一緒に考えてみませんか？</a:t>
            </a:r>
            <a:endParaRPr lang="ja-JP" altLang="en-US" b="1" dirty="0">
              <a:ln w="2540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HGP創英角ﾎﾟｯﾌﾟ体" pitchFamily="50" charset="-128"/>
            </a:endParaRPr>
          </a:p>
        </p:txBody>
      </p:sp>
      <p:graphicFrame>
        <p:nvGraphicFramePr>
          <p:cNvPr id="2396" name="Group 3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855978"/>
              </p:ext>
            </p:extLst>
          </p:nvPr>
        </p:nvGraphicFramePr>
        <p:xfrm>
          <a:off x="-10518915" y="5386299"/>
          <a:ext cx="8785545" cy="9000022"/>
        </p:xfrm>
        <a:graphic>
          <a:graphicData uri="http://schemas.openxmlformats.org/drawingml/2006/table">
            <a:tbl>
              <a:tblPr/>
              <a:tblGrid>
                <a:gridCol w="1414088"/>
                <a:gridCol w="1549429"/>
                <a:gridCol w="5822028"/>
              </a:tblGrid>
              <a:tr h="44100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ゴシック" pitchFamily="49" charset="-128"/>
                        <a:cs typeface="Arial" pitchFamily="34" charset="0"/>
                      </a:endParaRPr>
                    </a:p>
                  </a:txBody>
                  <a:tcPr marL="134408" marR="134408" marT="72009" marB="7200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ゴシック" pitchFamily="49" charset="-128"/>
                        <a:cs typeface="Arial" pitchFamily="34" charset="0"/>
                      </a:endParaRPr>
                    </a:p>
                  </a:txBody>
                  <a:tcPr marL="134408" marR="134408" marT="72009" marB="7200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0349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旅程</a:t>
                      </a:r>
                      <a:endParaRPr kumimoji="1" lang="ja-JP" alt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ゴシック" pitchFamily="49" charset="-128"/>
                        <a:cs typeface="Arial" pitchFamily="34" charset="0"/>
                      </a:endParaRPr>
                    </a:p>
                  </a:txBody>
                  <a:tcPr marL="134408" marR="134408" marT="72009" marB="7200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8</a:t>
                      </a:r>
                      <a:r>
                        <a:rPr kumimoji="1" lang="ja-JP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月</a:t>
                      </a:r>
                      <a:r>
                        <a:rPr kumimoji="1" lang="en-US" altLang="ja-JP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23</a:t>
                      </a:r>
                      <a:r>
                        <a:rPr kumimoji="1" lang="ja-JP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日</a:t>
                      </a:r>
                      <a:r>
                        <a:rPr kumimoji="1" lang="en-US" altLang="ja-JP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(</a:t>
                      </a:r>
                      <a:r>
                        <a:rPr kumimoji="1" lang="ja-JP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土</a:t>
                      </a:r>
                      <a:r>
                        <a:rPr kumimoji="1" lang="en-US" altLang="ja-JP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 10</a:t>
                      </a:r>
                      <a:r>
                        <a:rPr kumimoji="1" lang="ja-JP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時</a:t>
                      </a:r>
                      <a:endParaRPr kumimoji="1" lang="ja-JP" alt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ゴシック" pitchFamily="49" charset="-128"/>
                        <a:cs typeface="Arial" pitchFamily="34" charset="0"/>
                      </a:endParaRPr>
                    </a:p>
                  </a:txBody>
                  <a:tcPr marL="134408" marR="134408" marT="72009" marB="7200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ＪＲ盛岡駅集合（盛岡駅西口バスターミナル）</a:t>
                      </a:r>
                      <a:endParaRPr kumimoji="1" lang="ja-JP" alt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ゴシック" pitchFamily="49" charset="-128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貸切バスに乗車し出発。</a:t>
                      </a:r>
                      <a:endParaRPr kumimoji="1" lang="ja-JP" alt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ゴシック" pitchFamily="49" charset="-128"/>
                        <a:cs typeface="Arial" pitchFamily="34" charset="0"/>
                      </a:endParaRPr>
                    </a:p>
                  </a:txBody>
                  <a:tcPr marL="134408" marR="134408" marT="72009" marB="7200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8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marL="134408" marR="134408" marT="72009" marB="7200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 12</a:t>
                      </a:r>
                      <a:r>
                        <a:rPr kumimoji="1" lang="ja-JP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時</a:t>
                      </a:r>
                      <a:r>
                        <a:rPr kumimoji="1" lang="en-US" altLang="ja-JP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30</a:t>
                      </a:r>
                      <a:r>
                        <a:rPr kumimoji="1" lang="ja-JP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分～</a:t>
                      </a:r>
                      <a:endParaRPr kumimoji="1" lang="ja-JP" alt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ゴシック" pitchFamily="49" charset="-128"/>
                        <a:cs typeface="Arial" pitchFamily="34" charset="0"/>
                      </a:endParaRPr>
                    </a:p>
                  </a:txBody>
                  <a:tcPr marL="134408" marR="134408" marT="72009" marB="7200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大槌町到着。視察及び講義聴講。</a:t>
                      </a:r>
                      <a:endParaRPr kumimoji="1" lang="ja-JP" alt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ゴシック" pitchFamily="49" charset="-128"/>
                        <a:cs typeface="Arial" pitchFamily="34" charset="0"/>
                      </a:endParaRPr>
                    </a:p>
                  </a:txBody>
                  <a:tcPr marL="134408" marR="134408" marT="72009" marB="7200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00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marL="134408" marR="134408" marT="72009" marB="7200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 15</a:t>
                      </a:r>
                      <a:r>
                        <a:rPr kumimoji="1" lang="ja-JP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時～</a:t>
                      </a:r>
                      <a:endParaRPr kumimoji="1" lang="ja-JP" alt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ゴシック" pitchFamily="49" charset="-128"/>
                        <a:cs typeface="Arial" pitchFamily="34" charset="0"/>
                      </a:endParaRPr>
                    </a:p>
                  </a:txBody>
                  <a:tcPr marL="134408" marR="134408" marT="72009" marB="7200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釜石市平田地区で視察及び講義聴講。</a:t>
                      </a:r>
                    </a:p>
                  </a:txBody>
                  <a:tcPr marL="134408" marR="134408" marT="72009" marB="7200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19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marL="134408" marR="134408" marT="72009" marB="7200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8</a:t>
                      </a:r>
                      <a:r>
                        <a:rPr kumimoji="1" lang="ja-JP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月</a:t>
                      </a:r>
                      <a:r>
                        <a:rPr kumimoji="1" lang="en-US" altLang="ja-JP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23</a:t>
                      </a:r>
                      <a:r>
                        <a:rPr kumimoji="1" lang="ja-JP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日</a:t>
                      </a:r>
                      <a:r>
                        <a:rPr kumimoji="1" lang="en-US" altLang="ja-JP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(</a:t>
                      </a:r>
                      <a:r>
                        <a:rPr kumimoji="1" lang="ja-JP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日</a:t>
                      </a:r>
                      <a:r>
                        <a:rPr kumimoji="1" lang="en-US" altLang="ja-JP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  8</a:t>
                      </a:r>
                      <a:r>
                        <a:rPr kumimoji="1" lang="ja-JP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時</a:t>
                      </a:r>
                      <a:r>
                        <a:rPr kumimoji="1" lang="en-US" altLang="ja-JP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30</a:t>
                      </a:r>
                      <a:r>
                        <a:rPr kumimoji="1" lang="ja-JP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分～</a:t>
                      </a:r>
                      <a:endParaRPr kumimoji="1" lang="ja-JP" alt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ゴシック" pitchFamily="49" charset="-128"/>
                        <a:cs typeface="Arial" pitchFamily="34" charset="0"/>
                      </a:endParaRPr>
                    </a:p>
                  </a:txBody>
                  <a:tcPr marL="134408" marR="134408" marT="72009" marB="7200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交流研修</a:t>
                      </a:r>
                    </a:p>
                  </a:txBody>
                  <a:tcPr marL="134408" marR="134408" marT="72009" marB="7200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00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　</a:t>
                      </a:r>
                      <a:endParaRPr kumimoji="1" lang="ja-JP" alt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ゴシック" pitchFamily="49" charset="-128"/>
                        <a:cs typeface="Arial" pitchFamily="34" charset="0"/>
                      </a:endParaRPr>
                    </a:p>
                  </a:txBody>
                  <a:tcPr marL="134408" marR="134408" marT="72009" marB="7200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 14</a:t>
                      </a:r>
                      <a:r>
                        <a:rPr kumimoji="1" lang="ja-JP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時～</a:t>
                      </a:r>
                      <a:endParaRPr kumimoji="1" lang="ja-JP" alt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ゴシック" pitchFamily="49" charset="-128"/>
                        <a:cs typeface="Arial" pitchFamily="34" charset="0"/>
                      </a:endParaRPr>
                    </a:p>
                  </a:txBody>
                  <a:tcPr marL="134408" marR="134408" marT="72009" marB="7200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帰路へ</a:t>
                      </a:r>
                      <a:endParaRPr kumimoji="1" lang="ja-JP" alt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ゴシック" pitchFamily="49" charset="-128"/>
                        <a:cs typeface="Arial" pitchFamily="34" charset="0"/>
                      </a:endParaRPr>
                    </a:p>
                  </a:txBody>
                  <a:tcPr marL="134408" marR="134408" marT="72009" marB="7200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00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　</a:t>
                      </a:r>
                      <a:endParaRPr kumimoji="1" lang="ja-JP" alt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ゴシック" pitchFamily="49" charset="-128"/>
                        <a:cs typeface="Arial" pitchFamily="34" charset="0"/>
                      </a:endParaRPr>
                    </a:p>
                  </a:txBody>
                  <a:tcPr marL="134408" marR="134408" marT="72009" marB="7200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 17</a:t>
                      </a:r>
                      <a:r>
                        <a:rPr kumimoji="1" lang="ja-JP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時</a:t>
                      </a:r>
                      <a:endParaRPr kumimoji="1" lang="ja-JP" alt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ゴシック" pitchFamily="49" charset="-128"/>
                        <a:cs typeface="Arial" pitchFamily="34" charset="0"/>
                      </a:endParaRPr>
                    </a:p>
                  </a:txBody>
                  <a:tcPr marL="134408" marR="134408" marT="72009" marB="7200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ＪＲ盛岡駅到着・解散。</a:t>
                      </a:r>
                      <a:endParaRPr kumimoji="1" lang="ja-JP" alt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ゴシック" pitchFamily="49" charset="-128"/>
                        <a:cs typeface="Arial" pitchFamily="34" charset="0"/>
                      </a:endParaRPr>
                    </a:p>
                  </a:txBody>
                  <a:tcPr marL="134408" marR="134408" marT="72009" marB="7200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00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ゴシック" pitchFamily="49" charset="-128"/>
                        <a:cs typeface="Arial" pitchFamily="34" charset="0"/>
                      </a:endParaRPr>
                    </a:p>
                  </a:txBody>
                  <a:tcPr marL="134408" marR="134408" marT="72009" marB="7200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ゴシック" pitchFamily="49" charset="-128"/>
                        <a:cs typeface="Arial" pitchFamily="34" charset="0"/>
                      </a:endParaRPr>
                    </a:p>
                  </a:txBody>
                  <a:tcPr marL="134408" marR="134408" marT="72009" marB="7200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4100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ゴシック" pitchFamily="49" charset="-128"/>
                        <a:cs typeface="Arial" pitchFamily="34" charset="0"/>
                      </a:endParaRPr>
                    </a:p>
                  </a:txBody>
                  <a:tcPr marL="134408" marR="134408" marT="72009" marB="7200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ゴシック" pitchFamily="49" charset="-128"/>
                        <a:cs typeface="Arial" pitchFamily="34" charset="0"/>
                      </a:endParaRPr>
                    </a:p>
                  </a:txBody>
                  <a:tcPr marL="134408" marR="134408" marT="72009" marB="7200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4100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定員</a:t>
                      </a:r>
                      <a:endParaRPr kumimoji="1" lang="ja-JP" alt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ゴシック" pitchFamily="49" charset="-128"/>
                        <a:cs typeface="Arial" pitchFamily="34" charset="0"/>
                      </a:endParaRPr>
                    </a:p>
                  </a:txBody>
                  <a:tcPr marL="134408" marR="134408" marT="72009" marB="7200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：２０名（定員に達し次第、申込受付を終了します）</a:t>
                      </a:r>
                      <a:endParaRPr kumimoji="1" lang="ja-JP" alt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ゴシック" pitchFamily="49" charset="-128"/>
                        <a:cs typeface="Arial" pitchFamily="34" charset="0"/>
                      </a:endParaRPr>
                    </a:p>
                  </a:txBody>
                  <a:tcPr marL="134408" marR="134408" marT="72009" marB="7200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0349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申込方法</a:t>
                      </a:r>
                      <a:endParaRPr kumimoji="1" lang="ja-JP" alt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ゴシック" pitchFamily="49" charset="-128"/>
                        <a:cs typeface="Arial" pitchFamily="34" charset="0"/>
                      </a:endParaRPr>
                    </a:p>
                  </a:txBody>
                  <a:tcPr marL="134408" marR="134408" marT="72009" marB="7200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：別紙「参加申込書」に必要事項を記入し、岩手県薬剤師会事務局に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　ＦＡＸかＥメールで送信してください。</a:t>
                      </a:r>
                      <a:endParaRPr kumimoji="1" lang="ja-JP" alt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ゴシック" pitchFamily="49" charset="-128"/>
                        <a:cs typeface="Arial" pitchFamily="34" charset="0"/>
                      </a:endParaRPr>
                    </a:p>
                  </a:txBody>
                  <a:tcPr marL="134408" marR="134408" marT="72009" marB="7200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4100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申込締切</a:t>
                      </a:r>
                    </a:p>
                  </a:txBody>
                  <a:tcPr marL="134408" marR="134408" marT="72009" marB="7200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：平成２７年７月２１日</a:t>
                      </a:r>
                      <a:r>
                        <a:rPr kumimoji="1" lang="en-US" altLang="ja-JP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(</a:t>
                      </a:r>
                      <a:r>
                        <a:rPr kumimoji="1" lang="ja-JP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火</a:t>
                      </a:r>
                      <a:r>
                        <a:rPr kumimoji="1" lang="en-US" altLang="ja-JP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)</a:t>
                      </a:r>
                      <a:endParaRPr kumimoji="1" lang="en-US" altLang="ja-JP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ゴシック" pitchFamily="49" charset="-128"/>
                        <a:cs typeface="Arial" pitchFamily="34" charset="0"/>
                      </a:endParaRPr>
                    </a:p>
                  </a:txBody>
                  <a:tcPr marL="134408" marR="134408" marT="72009" marB="7200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3319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問合せ</a:t>
                      </a:r>
                      <a:endParaRPr kumimoji="1" lang="ja-JP" alt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ゴシック" pitchFamily="49" charset="-128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申込先　　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ゴシック" pitchFamily="49" charset="-128"/>
                        <a:cs typeface="Arial" pitchFamily="34" charset="0"/>
                      </a:endParaRPr>
                    </a:p>
                  </a:txBody>
                  <a:tcPr marL="134408" marR="134408" marT="72009" marB="7200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indent="3048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304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岩手県薬剤師会事務局　（担当：熊谷）</a:t>
                      </a:r>
                      <a:endParaRPr kumimoji="1" lang="ja-JP" alt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ゴシック" pitchFamily="49" charset="-128"/>
                        <a:cs typeface="Arial" pitchFamily="34" charset="0"/>
                      </a:endParaRPr>
                    </a:p>
                    <a:p>
                      <a:pPr marL="0" marR="0" lvl="0" indent="304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〒</a:t>
                      </a:r>
                      <a:r>
                        <a:rPr kumimoji="1" lang="en-US" altLang="ja-JP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020-0876</a:t>
                      </a:r>
                      <a:r>
                        <a:rPr kumimoji="1" lang="ja-JP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　岩手県盛岡市馬場町</a:t>
                      </a:r>
                      <a:r>
                        <a:rPr kumimoji="1" lang="en-US" altLang="ja-JP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3-12</a:t>
                      </a:r>
                      <a:endParaRPr kumimoji="1" lang="en-US" altLang="ja-JP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ゴシック" pitchFamily="49" charset="-128"/>
                        <a:cs typeface="Arial" pitchFamily="34" charset="0"/>
                      </a:endParaRPr>
                    </a:p>
                    <a:p>
                      <a:pPr marL="0" marR="0" lvl="0" indent="304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TEL</a:t>
                      </a:r>
                      <a:r>
                        <a:rPr kumimoji="1" lang="ja-JP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　</a:t>
                      </a:r>
                      <a:r>
                        <a:rPr kumimoji="1" lang="en-US" altLang="ja-JP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019-622-2467</a:t>
                      </a:r>
                      <a:r>
                        <a:rPr kumimoji="1" lang="ja-JP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　　</a:t>
                      </a:r>
                      <a:r>
                        <a:rPr kumimoji="1" lang="en-US" altLang="ja-JP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FAX</a:t>
                      </a:r>
                      <a:r>
                        <a:rPr kumimoji="1" lang="ja-JP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　</a:t>
                      </a:r>
                      <a:r>
                        <a:rPr kumimoji="1" lang="en-US" altLang="ja-JP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019-653-2273</a:t>
                      </a:r>
                      <a:endParaRPr kumimoji="1" lang="en-US" altLang="ja-JP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ゴシック" pitchFamily="49" charset="-128"/>
                        <a:cs typeface="Arial" pitchFamily="34" charset="0"/>
                      </a:endParaRPr>
                    </a:p>
                    <a:p>
                      <a:pPr marL="0" marR="0" lvl="0" indent="304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E</a:t>
                      </a:r>
                      <a:r>
                        <a:rPr kumimoji="1" lang="ja-JP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ﾒｰﾙ</a:t>
                      </a:r>
                      <a:r>
                        <a:rPr kumimoji="1" lang="ja-JP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　</a:t>
                      </a:r>
                      <a:r>
                        <a:rPr kumimoji="1" lang="en-US" altLang="ja-JP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Arial" pitchFamily="34" charset="0"/>
                        </a:rPr>
                        <a:t>ipa1head@rose.ocn.ne.jp</a:t>
                      </a:r>
                      <a:endParaRPr kumimoji="1" lang="en-US" altLang="ja-JP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ゴシック" pitchFamily="49" charset="-128"/>
                        <a:cs typeface="Arial" pitchFamily="34" charset="0"/>
                      </a:endParaRPr>
                    </a:p>
                  </a:txBody>
                  <a:tcPr marL="134408" marR="134408" marT="72009" marB="7200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71" name="Rectangle 223"/>
          <p:cNvSpPr>
            <a:spLocks noChangeArrowheads="1"/>
          </p:cNvSpPr>
          <p:nvPr/>
        </p:nvSpPr>
        <p:spPr bwMode="auto">
          <a:xfrm>
            <a:off x="71760" y="12568717"/>
            <a:ext cx="9910282" cy="1493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835" tIns="68917" rIns="137835" bIns="68917" anchor="ctr">
            <a:spAutoFit/>
          </a:bodyPr>
          <a:lstStyle>
            <a:lvl1pPr>
              <a:tabLst>
                <a:tab pos="25717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>
              <a:tabLst>
                <a:tab pos="25717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>
              <a:tabLst>
                <a:tab pos="25717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>
              <a:tabLst>
                <a:tab pos="25717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>
              <a:tabLst>
                <a:tab pos="25717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5717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5717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5717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5717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endParaRPr lang="ja-JP" altLang="en-US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</a:rPr>
              <a:t>■旅程に係る費用は当会で負担いたします。</a:t>
            </a:r>
            <a:r>
              <a:rPr lang="ja-JP" altLang="en-US" sz="1400" dirty="0"/>
              <a:t>宿泊につきましては</a:t>
            </a:r>
            <a:r>
              <a:rPr lang="ja-JP" altLang="en-US" sz="1400" dirty="0" smtClean="0"/>
              <a:t>、</a:t>
            </a:r>
            <a:r>
              <a:rPr lang="en-US" altLang="ja-JP" sz="1400" dirty="0" smtClean="0"/>
              <a:t>2</a:t>
            </a:r>
            <a:r>
              <a:rPr lang="ja-JP" altLang="en-US" sz="1400" dirty="0" smtClean="0"/>
              <a:t>名</a:t>
            </a:r>
            <a:r>
              <a:rPr lang="en-US" altLang="ja-JP" sz="1400" dirty="0"/>
              <a:t>1</a:t>
            </a:r>
            <a:r>
              <a:rPr lang="ja-JP" altLang="en-US" sz="1400" dirty="0"/>
              <a:t>室となりますことをご了承願います。</a:t>
            </a:r>
          </a:p>
          <a:p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</a:rPr>
              <a:t>　（集合場所までと解散後の移動に係る費用については、自己負担と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なります。）</a:t>
            </a:r>
            <a:endParaRPr lang="ja-JP" altLang="en-US" sz="1400" dirty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</a:rPr>
              <a:t>■道路状況により到着時間が前後する場合が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ございますので、予め</a:t>
            </a: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</a:rPr>
              <a:t>ご了承ください。 </a:t>
            </a:r>
          </a:p>
          <a:p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</a:rPr>
              <a:t>■バス車内は、終日禁煙になります。</a:t>
            </a:r>
          </a:p>
          <a:p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</a:rPr>
              <a:t>■道路交通法の改正により、シートベルトの着用が義務化されました。バスの走行中は、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シートベルト着用</a:t>
            </a: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</a:rPr>
              <a:t>となります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。</a:t>
            </a:r>
            <a:endParaRPr lang="ja-JP" altLang="en-US" sz="140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398" name="Text Box 350"/>
          <p:cNvSpPr txBox="1">
            <a:spLocks noChangeArrowheads="1"/>
          </p:cNvSpPr>
          <p:nvPr/>
        </p:nvSpPr>
        <p:spPr bwMode="auto">
          <a:xfrm>
            <a:off x="0" y="6264796"/>
            <a:ext cx="10080625" cy="201661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137835" tIns="68917" rIns="137835" bIns="68917">
            <a:spAutoFit/>
          </a:bodyPr>
          <a:lstStyle/>
          <a:p>
            <a:r>
              <a:rPr lang="ja-JP" altLang="en-US" sz="2800" dirty="0"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「東日本</a:t>
            </a:r>
            <a:r>
              <a:rPr lang="ja-JP" altLang="en-US" sz="2800" dirty="0" smtClean="0"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大震災・熊本地震を</a:t>
            </a:r>
            <a:r>
              <a:rPr lang="ja-JP" altLang="en-US" sz="2800" dirty="0"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通して薬剤師の役割を考える」</a:t>
            </a:r>
          </a:p>
          <a:p>
            <a:r>
              <a:rPr lang="ja-JP" altLang="en-US" sz="22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　</a:t>
            </a:r>
            <a:r>
              <a:rPr lang="ja-JP" altLang="en-US" sz="2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・その時、薬剤師は何を考え、何を行ったのか？</a:t>
            </a:r>
          </a:p>
          <a:p>
            <a:r>
              <a:rPr lang="ja-JP" altLang="en-US" sz="2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22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</a:t>
            </a:r>
            <a:r>
              <a:rPr lang="ja-JP" altLang="en-US" sz="2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災害時における薬剤師の役割とは</a:t>
            </a:r>
            <a:r>
              <a:rPr lang="ja-JP" altLang="en-US" sz="22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？そのために、「今」何をすべきか</a:t>
            </a:r>
            <a:endParaRPr lang="ja-JP" altLang="en-US" sz="22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200" dirty="0">
                <a:solidFill>
                  <a:srgbClr val="FFFF00"/>
                </a:solidFill>
                <a:latin typeface="ＭＳ Ｐゴシック" panose="020B0600070205080204" pitchFamily="50" charset="-128"/>
              </a:rPr>
              <a:t>　</a:t>
            </a:r>
            <a:r>
              <a:rPr lang="ja-JP" altLang="en-US" sz="2800" dirty="0" smtClean="0"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</a:t>
            </a:r>
            <a:r>
              <a:rPr lang="ja-JP" altLang="en-US" sz="2800" dirty="0"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被災地域の</a:t>
            </a:r>
            <a:r>
              <a:rPr lang="ja-JP" altLang="en-US" sz="2800" dirty="0" smtClean="0"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健康サポートに</a:t>
            </a:r>
            <a:r>
              <a:rPr lang="ja-JP" altLang="en-US" sz="2800" dirty="0"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おける薬剤師の役割とは？」</a:t>
            </a:r>
          </a:p>
          <a:p>
            <a:r>
              <a:rPr lang="ja-JP" altLang="en-US" sz="2200" dirty="0">
                <a:solidFill>
                  <a:schemeClr val="bg1"/>
                </a:solidFill>
                <a:latin typeface="+mj-ea"/>
                <a:ea typeface="+mj-ea"/>
              </a:rPr>
              <a:t>　</a:t>
            </a:r>
            <a:r>
              <a:rPr lang="ja-JP" altLang="en-US" sz="2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・今、被災地では何が起きているのか？その中で薬剤師は何をすべきか？</a:t>
            </a:r>
            <a:endParaRPr lang="ja-JP" altLang="en-US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3364019" y="4376377"/>
            <a:ext cx="4469898" cy="17578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ja-JP" sz="4800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771425" y="4445432"/>
            <a:ext cx="156901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ja-JP" altLang="ja-JP" sz="2800" spc="-226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平成</a:t>
            </a:r>
            <a:r>
              <a:rPr lang="en-US" altLang="ja-JP" sz="2800" spc="-226" dirty="0" smtClean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28</a:t>
            </a:r>
            <a:r>
              <a:rPr lang="ja-JP" altLang="ja-JP" sz="2800" spc="-226" dirty="0" smtClean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年</a:t>
            </a:r>
            <a:endParaRPr lang="en-US" altLang="ja-JP" sz="2800" spc="-226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3621192" y="4680620"/>
            <a:ext cx="3867392" cy="1569659"/>
            <a:chOff x="4845328" y="4047065"/>
            <a:chExt cx="3867392" cy="1569659"/>
          </a:xfrm>
        </p:grpSpPr>
        <p:sp>
          <p:nvSpPr>
            <p:cNvPr id="12" name="正方形/長方形 11"/>
            <p:cNvSpPr/>
            <p:nvPr/>
          </p:nvSpPr>
          <p:spPr>
            <a:xfrm>
              <a:off x="4845328" y="4047065"/>
              <a:ext cx="934743" cy="1569659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r>
                <a:rPr lang="en-US" altLang="ja-JP" sz="9600" b="1" spc="-226" dirty="0" smtClean="0">
                  <a:ln w="15875">
                    <a:noFill/>
                  </a:ln>
                  <a:solidFill>
                    <a:srgbClr val="FF0000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7</a:t>
              </a:r>
              <a:endParaRPr lang="en-US" altLang="ja-JP" sz="9600" b="1" spc="-226" dirty="0">
                <a:ln w="15875">
                  <a:noFill/>
                </a:ln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5277187" y="4680620"/>
              <a:ext cx="771237" cy="83099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r>
                <a:rPr lang="ja-JP" altLang="en-US" sz="4800" spc="-226" dirty="0">
                  <a:solidFill>
                    <a:srgbClr val="FF0000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月</a:t>
              </a:r>
              <a:endParaRPr lang="en-US" altLang="ja-JP" sz="4800" spc="-226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5760392" y="4047065"/>
              <a:ext cx="934743" cy="1569659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r>
                <a:rPr lang="en-US" altLang="ja-JP" sz="9600" b="1" spc="-226" dirty="0" smtClean="0">
                  <a:solidFill>
                    <a:srgbClr val="FF0000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3</a:t>
              </a:r>
              <a:endParaRPr lang="en-US" altLang="ja-JP" sz="9600" b="1" spc="-226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6945603" y="4680620"/>
              <a:ext cx="771237" cy="83099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r>
                <a:rPr lang="ja-JP" altLang="en-US" sz="4800" spc="-226" dirty="0">
                  <a:solidFill>
                    <a:srgbClr val="FF0000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（</a:t>
              </a:r>
              <a:endParaRPr lang="en-US" altLang="ja-JP" sz="4800" spc="-226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7449659" y="4680620"/>
              <a:ext cx="771237" cy="83099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r>
                <a:rPr lang="ja-JP" altLang="en-US" sz="4800" spc="-226" dirty="0">
                  <a:solidFill>
                    <a:srgbClr val="FF0000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土</a:t>
              </a:r>
              <a:endParaRPr lang="en-US" altLang="ja-JP" sz="4800" spc="-226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7941483" y="4680620"/>
              <a:ext cx="771237" cy="83099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r>
                <a:rPr lang="ja-JP" altLang="en-US" sz="4800" spc="-226" dirty="0">
                  <a:solidFill>
                    <a:srgbClr val="FF0000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）</a:t>
              </a:r>
              <a:endParaRPr lang="en-US" altLang="ja-JP" sz="4800" spc="-226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6424628" y="4047065"/>
              <a:ext cx="934743" cy="1569659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r>
                <a:rPr lang="en-US" altLang="ja-JP" sz="9600" b="1" spc="-226" dirty="0" smtClean="0">
                  <a:solidFill>
                    <a:srgbClr val="FF0000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0</a:t>
              </a:r>
              <a:endParaRPr lang="en-US" altLang="ja-JP" sz="9600" b="1" spc="-226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</p:grpSp>
      <p:sp>
        <p:nvSpPr>
          <p:cNvPr id="26" name="正方形/長方形 25"/>
          <p:cNvSpPr/>
          <p:nvPr/>
        </p:nvSpPr>
        <p:spPr>
          <a:xfrm>
            <a:off x="7517634" y="4752628"/>
            <a:ext cx="934743" cy="156965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altLang="ja-JP" sz="9600" b="1" spc="-226" dirty="0" smtClean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3</a:t>
            </a:r>
            <a:endParaRPr lang="en-US" altLang="ja-JP" sz="9600" b="1" spc="-226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8496696" y="5312482"/>
            <a:ext cx="77123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sz="4800" spc="-226" dirty="0">
                <a:ln w="15875">
                  <a:noFill/>
                </a:ln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（</a:t>
            </a:r>
            <a:endParaRPr lang="en-US" altLang="ja-JP" sz="4800" spc="-226" dirty="0">
              <a:ln w="15875">
                <a:noFill/>
              </a:ln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8928744" y="5312482"/>
            <a:ext cx="77123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sz="4800" spc="-226" dirty="0">
                <a:ln w="15875">
                  <a:noFill/>
                </a:ln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</a:t>
            </a:r>
            <a:endParaRPr lang="en-US" altLang="ja-JP" sz="4800" spc="-226" dirty="0">
              <a:ln w="15875">
                <a:noFill/>
              </a:ln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9360792" y="5312482"/>
            <a:ext cx="77123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sz="4800" spc="-226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）</a:t>
            </a:r>
            <a:endParaRPr lang="en-US" altLang="ja-JP" sz="4800" spc="-226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8136656" y="4752628"/>
            <a:ext cx="934743" cy="156965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altLang="ja-JP" sz="9600" b="1" spc="-226" dirty="0" smtClean="0">
                <a:ln w="15875">
                  <a:noFill/>
                </a:ln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</a:t>
            </a:r>
            <a:endParaRPr lang="en-US" altLang="ja-JP" sz="9600" b="1" spc="-226" dirty="0">
              <a:ln w="15875">
                <a:noFill/>
              </a:ln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7008713" y="5256684"/>
            <a:ext cx="695895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sz="4200" b="1" spc="-226" dirty="0" smtClean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～</a:t>
            </a:r>
            <a:endParaRPr lang="en-US" altLang="ja-JP" sz="4200" b="1" spc="-226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32" name="円/楕円 31"/>
          <p:cNvSpPr/>
          <p:nvPr/>
        </p:nvSpPr>
        <p:spPr>
          <a:xfrm>
            <a:off x="7947872" y="2022086"/>
            <a:ext cx="2030798" cy="859335"/>
          </a:xfrm>
          <a:prstGeom prst="ellipse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835" tIns="68917" rIns="137835" bIns="68917" rtlCol="0" anchor="ctr"/>
          <a:lstStyle/>
          <a:p>
            <a:pPr algn="ctr"/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参加</a:t>
            </a:r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費</a:t>
            </a:r>
            <a:endParaRPr lang="en-US" altLang="ja-JP" sz="2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無料</a:t>
            </a:r>
            <a:endParaRPr lang="ja-JP" altLang="en-US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831122" y="8648636"/>
            <a:ext cx="33466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mtClean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◆７月</a:t>
            </a:r>
            <a:r>
              <a:rPr lang="ja-JP" altLang="en-US" dirty="0" smtClean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３１日</a:t>
            </a:r>
            <a:r>
              <a:rPr lang="en-US" altLang="ja-JP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(</a:t>
            </a:r>
            <a:r>
              <a:rPr lang="ja-JP" altLang="en-US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日</a:t>
            </a:r>
            <a:r>
              <a:rPr lang="en-US" altLang="ja-JP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)</a:t>
            </a:r>
          </a:p>
          <a:p>
            <a:r>
              <a:rPr lang="en-US" altLang="ja-JP" dirty="0" smtClean="0"/>
              <a:t>  8:30</a:t>
            </a:r>
            <a:r>
              <a:rPr lang="ja-JP" altLang="en-US" dirty="0"/>
              <a:t>～	交流研修</a:t>
            </a:r>
          </a:p>
          <a:p>
            <a:r>
              <a:rPr lang="en-US" altLang="ja-JP" dirty="0" smtClean="0"/>
              <a:t>15:00</a:t>
            </a:r>
            <a:r>
              <a:rPr lang="ja-JP" altLang="en-US" dirty="0"/>
              <a:t>～	帰路へ</a:t>
            </a:r>
          </a:p>
          <a:p>
            <a:r>
              <a:rPr lang="en-US" altLang="ja-JP" dirty="0" smtClean="0"/>
              <a:t>17:00</a:t>
            </a:r>
            <a:r>
              <a:rPr lang="ja-JP" altLang="en-US" dirty="0"/>
              <a:t>　</a:t>
            </a:r>
            <a:r>
              <a:rPr lang="ja-JP" altLang="en-US" dirty="0" smtClean="0"/>
              <a:t>　ＪＲ盛岡駅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　　　到着・解散</a:t>
            </a:r>
            <a:endParaRPr lang="ja-JP" altLang="en-US" dirty="0">
              <a:ln w="6350">
                <a:solidFill>
                  <a:schemeClr val="bg1"/>
                </a:solidFill>
              </a:ln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59791" y="10264463"/>
            <a:ext cx="93866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/>
              <a:t>◆</a:t>
            </a:r>
            <a:r>
              <a:rPr lang="ja-JP" altLang="ja-JP" sz="1400" b="1" dirty="0" smtClean="0"/>
              <a:t>参加対象：</a:t>
            </a:r>
            <a:r>
              <a:rPr lang="ja-JP" altLang="ja-JP" sz="1400" b="1" dirty="0"/>
              <a:t>薬学部および薬科大学学生</a:t>
            </a:r>
          </a:p>
          <a:p>
            <a:r>
              <a:rPr lang="ja-JP" altLang="en-US" sz="1400" b="1" dirty="0" smtClean="0"/>
              <a:t>◆</a:t>
            </a:r>
            <a:r>
              <a:rPr lang="ja-JP" altLang="ja-JP" sz="1400" b="1" dirty="0" smtClean="0"/>
              <a:t>定員：</a:t>
            </a:r>
            <a:r>
              <a:rPr lang="ja-JP" altLang="ja-JP" sz="1400" b="1" dirty="0"/>
              <a:t>２０名（定員に達し次第、申込受付を終了します）</a:t>
            </a:r>
          </a:p>
          <a:p>
            <a:r>
              <a:rPr lang="ja-JP" altLang="en-US" sz="1400" b="1" dirty="0" smtClean="0"/>
              <a:t>◆</a:t>
            </a:r>
            <a:r>
              <a:rPr lang="ja-JP" altLang="ja-JP" sz="1400" b="1" dirty="0" smtClean="0"/>
              <a:t>申込方法：</a:t>
            </a:r>
            <a:r>
              <a:rPr lang="ja-JP" altLang="ja-JP" sz="1400" b="1" dirty="0"/>
              <a:t>別紙「参加申込書」に必要事項を記入し、岩手県</a:t>
            </a:r>
            <a:r>
              <a:rPr lang="ja-JP" altLang="ja-JP" sz="1400" b="1" dirty="0" smtClean="0"/>
              <a:t>薬剤師会</a:t>
            </a:r>
            <a:r>
              <a:rPr lang="ja-JP" altLang="ja-JP" sz="1400" b="1" dirty="0"/>
              <a:t>事務局</a:t>
            </a:r>
            <a:r>
              <a:rPr lang="ja-JP" altLang="ja-JP" sz="1400" b="1" dirty="0" smtClean="0"/>
              <a:t>に</a:t>
            </a:r>
            <a:r>
              <a:rPr lang="ja-JP" altLang="ja-JP" sz="1400" b="1" dirty="0"/>
              <a:t>　ＦＡＸかＥメールで送信してください</a:t>
            </a:r>
            <a:r>
              <a:rPr lang="ja-JP" altLang="ja-JP" sz="1400" b="1" dirty="0" smtClean="0"/>
              <a:t>。</a:t>
            </a:r>
            <a:endParaRPr lang="ja-JP" altLang="ja-JP" sz="1400" b="1" dirty="0"/>
          </a:p>
        </p:txBody>
      </p:sp>
      <p:sp>
        <p:nvSpPr>
          <p:cNvPr id="4" name="二等辺三角形 3"/>
          <p:cNvSpPr/>
          <p:nvPr/>
        </p:nvSpPr>
        <p:spPr>
          <a:xfrm rot="5400000">
            <a:off x="5237490" y="9249191"/>
            <a:ext cx="363308" cy="276218"/>
          </a:xfrm>
          <a:prstGeom prst="triangle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6027882" y="11291444"/>
            <a:ext cx="3718528" cy="116955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altLang="ja-JP" sz="1400" dirty="0" smtClean="0"/>
              <a:t>【</a:t>
            </a:r>
            <a:r>
              <a:rPr lang="ja-JP" altLang="ja-JP" sz="1400" dirty="0" smtClean="0"/>
              <a:t>問</a:t>
            </a:r>
            <a:r>
              <a:rPr lang="ja-JP" altLang="ja-JP" sz="1400" dirty="0"/>
              <a:t>合</a:t>
            </a:r>
            <a:r>
              <a:rPr lang="ja-JP" altLang="ja-JP" sz="1400" dirty="0" smtClean="0"/>
              <a:t>せ申</a:t>
            </a:r>
            <a:r>
              <a:rPr lang="ja-JP" altLang="ja-JP" sz="1400" dirty="0"/>
              <a:t>込</a:t>
            </a:r>
            <a:r>
              <a:rPr lang="ja-JP" altLang="ja-JP" sz="1400" dirty="0" smtClean="0"/>
              <a:t>先</a:t>
            </a:r>
            <a:r>
              <a:rPr lang="en-US" altLang="ja-JP" sz="1400" dirty="0" smtClean="0"/>
              <a:t>】</a:t>
            </a:r>
            <a:endParaRPr lang="ja-JP" altLang="ja-JP" sz="1400" dirty="0"/>
          </a:p>
          <a:p>
            <a:pPr algn="just"/>
            <a:r>
              <a:rPr lang="ja-JP" altLang="en-US" sz="1400" dirty="0" smtClean="0"/>
              <a:t>　</a:t>
            </a:r>
            <a:r>
              <a:rPr lang="ja-JP" altLang="ja-JP" sz="1400" dirty="0" smtClean="0"/>
              <a:t>岩手県</a:t>
            </a:r>
            <a:r>
              <a:rPr lang="ja-JP" altLang="ja-JP" sz="1400" dirty="0"/>
              <a:t>薬剤師会事務局　（担当：熊谷）</a:t>
            </a:r>
          </a:p>
          <a:p>
            <a:pPr algn="just" eaLnBrk="0" hangingPunct="0"/>
            <a:r>
              <a:rPr lang="ja-JP" altLang="en-US" sz="1400" dirty="0" smtClean="0"/>
              <a:t>　</a:t>
            </a:r>
            <a:r>
              <a:rPr lang="ja-JP" altLang="ja-JP" sz="1400" dirty="0" smtClean="0"/>
              <a:t>〒</a:t>
            </a:r>
            <a:r>
              <a:rPr lang="en-US" altLang="ja-JP" sz="1400" dirty="0"/>
              <a:t>020-0876</a:t>
            </a:r>
            <a:r>
              <a:rPr lang="ja-JP" altLang="ja-JP" sz="1400" dirty="0"/>
              <a:t>　岩手県盛岡市馬場町</a:t>
            </a:r>
            <a:r>
              <a:rPr lang="en-US" altLang="ja-JP" sz="1400" dirty="0"/>
              <a:t>3-12</a:t>
            </a:r>
            <a:endParaRPr lang="ja-JP" altLang="ja-JP" sz="1400" dirty="0"/>
          </a:p>
          <a:p>
            <a:pPr algn="just" eaLnBrk="0" hangingPunct="0"/>
            <a:r>
              <a:rPr lang="ja-JP" altLang="en-US" sz="1400" dirty="0" smtClean="0"/>
              <a:t>　</a:t>
            </a:r>
            <a:r>
              <a:rPr lang="en-US" altLang="ja-JP" sz="1400" dirty="0" smtClean="0"/>
              <a:t>TEL</a:t>
            </a:r>
            <a:r>
              <a:rPr lang="ja-JP" altLang="ja-JP" sz="1400" dirty="0"/>
              <a:t>　</a:t>
            </a:r>
            <a:r>
              <a:rPr lang="en-US" altLang="ja-JP" sz="1400" dirty="0"/>
              <a:t>019-622-2467</a:t>
            </a:r>
            <a:r>
              <a:rPr lang="ja-JP" altLang="ja-JP" sz="1400" dirty="0"/>
              <a:t>　　</a:t>
            </a:r>
            <a:r>
              <a:rPr lang="en-US" altLang="ja-JP" sz="1400" dirty="0"/>
              <a:t>FAX</a:t>
            </a:r>
            <a:r>
              <a:rPr lang="ja-JP" altLang="ja-JP" sz="1400" dirty="0"/>
              <a:t>　</a:t>
            </a:r>
            <a:r>
              <a:rPr lang="en-US" altLang="ja-JP" sz="1400" dirty="0"/>
              <a:t>019-653-2273</a:t>
            </a:r>
            <a:endParaRPr lang="ja-JP" altLang="ja-JP" sz="1400" dirty="0"/>
          </a:p>
          <a:p>
            <a:pPr algn="just" eaLnBrk="0" hangingPunct="0"/>
            <a:r>
              <a:rPr lang="ja-JP" altLang="en-US" sz="1400" dirty="0" smtClean="0"/>
              <a:t>　</a:t>
            </a:r>
            <a:r>
              <a:rPr lang="en-US" altLang="ja-JP" sz="1400" dirty="0" smtClean="0"/>
              <a:t>E</a:t>
            </a:r>
            <a:r>
              <a:rPr lang="ja-JP" altLang="ja-JP" sz="1400" dirty="0"/>
              <a:t>ﾒｰﾙ　</a:t>
            </a:r>
            <a:r>
              <a:rPr lang="en-US" altLang="ja-JP" sz="1400" dirty="0" smtClean="0"/>
              <a:t>ipa1head@rose.ocn.ne.jp</a:t>
            </a:r>
            <a:endParaRPr lang="ja-JP" altLang="ja-JP" sz="1400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8529" y="8648636"/>
            <a:ext cx="1930493" cy="1447870"/>
          </a:xfrm>
          <a:prstGeom prst="rect">
            <a:avLst/>
          </a:prstGeom>
        </p:spPr>
      </p:pic>
      <p:cxnSp>
        <p:nvCxnSpPr>
          <p:cNvPr id="19" name="直線コネクタ 18"/>
          <p:cNvCxnSpPr/>
          <p:nvPr/>
        </p:nvCxnSpPr>
        <p:spPr>
          <a:xfrm>
            <a:off x="159737" y="12817524"/>
            <a:ext cx="95402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223"/>
          <p:cNvSpPr>
            <a:spLocks noChangeArrowheads="1"/>
          </p:cNvSpPr>
          <p:nvPr/>
        </p:nvSpPr>
        <p:spPr bwMode="auto">
          <a:xfrm>
            <a:off x="159737" y="12169452"/>
            <a:ext cx="3133467" cy="69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7835" tIns="68917" rIns="137835" bIns="68917" anchor="ctr">
            <a:spAutoFit/>
          </a:bodyPr>
          <a:lstStyle>
            <a:lvl1pPr>
              <a:tabLst>
                <a:tab pos="25717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>
              <a:tabLst>
                <a:tab pos="25717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>
              <a:tabLst>
                <a:tab pos="25717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>
              <a:tabLst>
                <a:tab pos="25717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>
              <a:tabLst>
                <a:tab pos="25717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5717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5717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5717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5717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b="1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ご案内・注意事項</a:t>
            </a:r>
            <a:endParaRPr lang="en-US" altLang="ja-JP" b="1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b="1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r>
              <a:rPr lang="en-US" altLang="ja-JP" b="1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※</a:t>
            </a:r>
            <a:r>
              <a:rPr lang="ja-JP" altLang="en-US" b="1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必ずお読みください。</a:t>
            </a:r>
            <a:endParaRPr lang="ja-JP" altLang="en-US" sz="140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61083" y="11398850"/>
            <a:ext cx="3260110" cy="338554"/>
          </a:xfrm>
          <a:prstGeom prst="rect">
            <a:avLst/>
          </a:prstGeom>
          <a:solidFill>
            <a:srgbClr val="FF0000"/>
          </a:solidFill>
        </p:spPr>
        <p:txBody>
          <a:bodyPr wrap="square" rtlCol="0" anchor="ctr">
            <a:spAutoFit/>
          </a:bodyPr>
          <a:lstStyle/>
          <a:p>
            <a:pPr algn="ctr" eaLnBrk="0" hangingPunct="0"/>
            <a:r>
              <a:rPr lang="ja-JP" altLang="ja-JP" sz="16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申込締切：</a:t>
            </a:r>
            <a:r>
              <a:rPr lang="ja-JP" altLang="ja-JP" sz="16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平成</a:t>
            </a:r>
            <a:r>
              <a:rPr lang="ja-JP" altLang="ja-JP" sz="16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</a:t>
            </a:r>
            <a:r>
              <a:rPr lang="ja-JP" altLang="en-US" sz="16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８</a:t>
            </a:r>
            <a:r>
              <a:rPr lang="ja-JP" altLang="ja-JP" sz="16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</a:t>
            </a:r>
            <a:r>
              <a:rPr lang="en-US" altLang="ja-JP" sz="16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7</a:t>
            </a:r>
            <a:r>
              <a:rPr lang="ja-JP" altLang="ja-JP" sz="16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ja-JP" altLang="en-US" sz="16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４</a:t>
            </a:r>
            <a:r>
              <a:rPr lang="ja-JP" altLang="ja-JP" sz="16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</a:t>
            </a:r>
            <a:r>
              <a:rPr lang="en-US" altLang="ja-JP" sz="16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16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en-US" altLang="ja-JP" sz="16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endParaRPr lang="ja-JP" altLang="ja-JP" sz="16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75393" y="826229"/>
            <a:ext cx="8087032" cy="4265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9894" tIns="69947" rIns="139894" bIns="69947" anchor="ctr">
            <a:spAutoFit/>
          </a:bodyPr>
          <a:lstStyle/>
          <a:p>
            <a:r>
              <a:rPr lang="ja-JP" altLang="en-US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（別紙）</a:t>
            </a:r>
          </a:p>
          <a:p>
            <a:endParaRPr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0" hangingPunct="0"/>
            <a:r>
              <a:rPr lang="ja-JP" altLang="en-US" sz="2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岩手県薬剤師会</a:t>
            </a:r>
            <a:r>
              <a:rPr lang="ja-JP" altLang="en-US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行き</a:t>
            </a:r>
            <a:endParaRPr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0" hangingPunct="0"/>
            <a:r>
              <a:rPr lang="ja-JP" altLang="en-US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FAX</a:t>
            </a:r>
            <a:r>
              <a:rPr lang="ja-JP" altLang="en-US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０１９－６５３－２２７３）</a:t>
            </a:r>
            <a:endParaRPr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0" hangingPunct="0"/>
            <a:r>
              <a:rPr lang="ja-JP" altLang="en-US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</a:t>
            </a:r>
            <a:r>
              <a:rPr lang="ja-JP" altLang="en-US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ﾒｰﾙ</a:t>
            </a:r>
            <a:r>
              <a:rPr lang="ja-JP" altLang="en-US" sz="21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21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ipa1head@rose.ocn.ne.jp</a:t>
            </a:r>
            <a:r>
              <a:rPr lang="ja-JP" altLang="en-US" sz="21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0" hangingPunct="0"/>
            <a:endParaRPr lang="ja-JP" altLang="en-US" sz="31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0" hangingPunct="0"/>
            <a:endParaRPr lang="ja-JP" altLang="en-US" sz="31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eaLnBrk="0" hangingPunct="0"/>
            <a:r>
              <a:rPr lang="ja-JP" altLang="en-US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ja-JP" b="1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28</a:t>
            </a:r>
            <a:r>
              <a:rPr lang="ja-JP" altLang="en-US" b="1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</a:t>
            </a:r>
            <a:r>
              <a:rPr lang="ja-JP" altLang="en-US" sz="21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31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被災地薬剤師との交流バスツアー</a:t>
            </a:r>
            <a:endParaRPr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eaLnBrk="0" hangingPunct="0"/>
            <a:r>
              <a:rPr lang="en-US" altLang="ja-JP" sz="31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31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参加申込書</a:t>
            </a:r>
            <a:r>
              <a:rPr lang="en-US" altLang="ja-JP" sz="31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 algn="ctr" eaLnBrk="0" hangingPunct="0"/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0" hangingPunct="0"/>
            <a:endParaRPr lang="en-US" altLang="ja-JP" sz="1500" b="1" u="sng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0" hangingPunct="0"/>
            <a:r>
              <a:rPr lang="ja-JP" altLang="en-US" sz="1500" b="1" u="sng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整理番号　</a:t>
            </a:r>
            <a:r>
              <a:rPr lang="en-US" altLang="ja-JP" sz="1500" b="1" u="sng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No.</a:t>
            </a:r>
            <a:r>
              <a:rPr lang="ja-JP" altLang="en-US" sz="1500" b="1" u="sng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（記入しないでください）</a:t>
            </a:r>
            <a:endParaRPr lang="ja-JP" altLang="en-US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3232" name="Group 1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401034"/>
              </p:ext>
            </p:extLst>
          </p:nvPr>
        </p:nvGraphicFramePr>
        <p:xfrm>
          <a:off x="1017397" y="5320666"/>
          <a:ext cx="8053301" cy="6761845"/>
        </p:xfrm>
        <a:graphic>
          <a:graphicData uri="http://schemas.openxmlformats.org/drawingml/2006/table">
            <a:tbl>
              <a:tblPr/>
              <a:tblGrid>
                <a:gridCol w="2150707"/>
                <a:gridCol w="3849133"/>
                <a:gridCol w="863387"/>
                <a:gridCol w="1190074"/>
              </a:tblGrid>
              <a:tr h="8161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ふりがな</a:t>
                      </a:r>
                      <a:endParaRPr kumimoji="1" lang="ja-JP" alt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4408" marR="134408" marT="72009" marB="7200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4408" marR="134408" marT="72009" marB="720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年齢</a:t>
                      </a:r>
                      <a:endParaRPr kumimoji="1" lang="ja-JP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4408" marR="134408" marT="72009" marB="7200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4408" marR="134408" marT="72009" marB="720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01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氏　　名</a:t>
                      </a:r>
                      <a:endParaRPr kumimoji="1" lang="ja-JP" alt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4408" marR="134408" marT="72009" marB="7200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4408" marR="134408" marT="72009" marB="720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91511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住　　所</a:t>
                      </a:r>
                      <a:endParaRPr kumimoji="1" lang="ja-JP" alt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4408" marR="134408" marT="72009" marB="7200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〒</a:t>
                      </a:r>
                      <a:endParaRPr kumimoji="1" lang="en-US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4408" marR="134408" marT="72009" marB="720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8161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連絡先電話番号</a:t>
                      </a:r>
                      <a:endParaRPr kumimoji="1" lang="ja-JP" alt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4408" marR="134408" marT="72009" marB="7200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4408" marR="134408" marT="72009" marB="720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8161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携帯電話番号</a:t>
                      </a:r>
                      <a:endParaRPr kumimoji="1" lang="ja-JP" alt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4408" marR="134408" marT="72009" marB="7200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4408" marR="134408" marT="72009" marB="720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8161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メールアドレス</a:t>
                      </a:r>
                      <a:endParaRPr kumimoji="1" lang="en-US" altLang="ja-JP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（ＰＣからのメールを受信できるもの）</a:t>
                      </a:r>
                      <a:endParaRPr kumimoji="1" lang="ja-JP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4408" marR="134408" marT="72009" marB="7200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4408" marR="134408" marT="72009" marB="720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8161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大学名・学年</a:t>
                      </a:r>
                      <a:endParaRPr kumimoji="1" lang="ja-JP" alt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4408" marR="134408" marT="72009" marB="7200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4408" marR="134408" marT="72009" marB="720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8161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出身地</a:t>
                      </a:r>
                      <a:r>
                        <a:rPr kumimoji="1" lang="en-US" altLang="ja-JP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市町村名</a:t>
                      </a:r>
                      <a:r>
                        <a:rPr kumimoji="1" lang="en-US" altLang="ja-JP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</a:t>
                      </a:r>
                      <a:endParaRPr kumimoji="1" lang="en-US" altLang="ja-JP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4408" marR="134408" marT="72009" marB="7200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4408" marR="134408" marT="72009" marB="720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26" name="Rectangle 154"/>
          <p:cNvSpPr>
            <a:spLocks noChangeArrowheads="1"/>
          </p:cNvSpPr>
          <p:nvPr/>
        </p:nvSpPr>
        <p:spPr bwMode="auto">
          <a:xfrm>
            <a:off x="975394" y="12525142"/>
            <a:ext cx="8554015" cy="60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9894" tIns="69947" rIns="139894" bIns="69947" anchor="ctr">
            <a:spAutoFit/>
          </a:bodyPr>
          <a:lstStyle/>
          <a:p>
            <a:r>
              <a:rPr lang="en-US" altLang="ja-JP" sz="15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5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記載いただいた個人情報は、参加受付のためにのみ利用し、その他の目的には利用しません。</a:t>
            </a:r>
          </a:p>
          <a:p>
            <a:pPr eaLnBrk="0" hangingPunct="0"/>
            <a:r>
              <a:rPr lang="en-US" altLang="ja-JP" sz="15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5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宿泊につきましては</a:t>
            </a:r>
            <a:r>
              <a:rPr lang="ja-JP" altLang="en-US" sz="15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en-US" altLang="ja-JP" sz="15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15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</a:t>
            </a:r>
            <a:r>
              <a:rPr lang="en-US" altLang="ja-JP" sz="15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5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室となりますことをご了承願います。</a:t>
            </a:r>
          </a:p>
        </p:txBody>
      </p:sp>
    </p:spTree>
    <p:extLst>
      <p:ext uri="{BB962C8B-B14F-4D97-AF65-F5344CB8AC3E}">
        <p14:creationId xmlns:p14="http://schemas.microsoft.com/office/powerpoint/2010/main" val="301081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1177</TotalTime>
  <Words>333</Words>
  <Application>Microsoft Office PowerPoint</Application>
  <PresentationFormat>ユーザー設定</PresentationFormat>
  <Paragraphs>111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標準デザイン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jyoh01</dc:creator>
  <cp:lastModifiedBy>jyoh01</cp:lastModifiedBy>
  <cp:revision>67</cp:revision>
  <cp:lastPrinted>2016-05-24T09:42:43Z</cp:lastPrinted>
  <dcterms:created xsi:type="dcterms:W3CDTF">2013-05-01T02:30:33Z</dcterms:created>
  <dcterms:modified xsi:type="dcterms:W3CDTF">2016-05-26T00:18:15Z</dcterms:modified>
</cp:coreProperties>
</file>